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9" r:id="rId1"/>
  </p:sldMasterIdLst>
  <p:notesMasterIdLst>
    <p:notesMasterId r:id="rId30"/>
  </p:notesMasterIdLst>
  <p:handoutMasterIdLst>
    <p:handoutMasterId r:id="rId31"/>
  </p:handoutMasterIdLst>
  <p:sldIdLst>
    <p:sldId id="848" r:id="rId2"/>
    <p:sldId id="1032" r:id="rId3"/>
    <p:sldId id="1031" r:id="rId4"/>
    <p:sldId id="1035" r:id="rId5"/>
    <p:sldId id="1036" r:id="rId6"/>
    <p:sldId id="1037" r:id="rId7"/>
    <p:sldId id="1060" r:id="rId8"/>
    <p:sldId id="1061" r:id="rId9"/>
    <p:sldId id="1062" r:id="rId10"/>
    <p:sldId id="1063" r:id="rId11"/>
    <p:sldId id="1064" r:id="rId12"/>
    <p:sldId id="1065" r:id="rId13"/>
    <p:sldId id="1038" r:id="rId14"/>
    <p:sldId id="1047" r:id="rId15"/>
    <p:sldId id="1048" r:id="rId16"/>
    <p:sldId id="1049" r:id="rId17"/>
    <p:sldId id="1050" r:id="rId18"/>
    <p:sldId id="1052" r:id="rId19"/>
    <p:sldId id="1051" r:id="rId20"/>
    <p:sldId id="1071" r:id="rId21"/>
    <p:sldId id="1041" r:id="rId22"/>
    <p:sldId id="1055" r:id="rId23"/>
    <p:sldId id="1066" r:id="rId24"/>
    <p:sldId id="1067" r:id="rId25"/>
    <p:sldId id="1068" r:id="rId26"/>
    <p:sldId id="1069" r:id="rId27"/>
    <p:sldId id="1070" r:id="rId28"/>
    <p:sldId id="1072" r:id="rId29"/>
  </p:sldIdLst>
  <p:sldSz cx="9904413" cy="6858000"/>
  <p:notesSz cx="6794500" cy="9931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78A65C5-426F-4750-93B9-E21A439160FD}">
          <p14:sldIdLst>
            <p14:sldId id="848"/>
            <p14:sldId id="1032"/>
            <p14:sldId id="1031"/>
            <p14:sldId id="1035"/>
            <p14:sldId id="1036"/>
            <p14:sldId id="1037"/>
            <p14:sldId id="1060"/>
            <p14:sldId id="1061"/>
            <p14:sldId id="1062"/>
            <p14:sldId id="1063"/>
            <p14:sldId id="1064"/>
            <p14:sldId id="1065"/>
            <p14:sldId id="1038"/>
            <p14:sldId id="1047"/>
            <p14:sldId id="1048"/>
            <p14:sldId id="1049"/>
            <p14:sldId id="1050"/>
            <p14:sldId id="1052"/>
            <p14:sldId id="1051"/>
            <p14:sldId id="1071"/>
            <p14:sldId id="1041"/>
            <p14:sldId id="1055"/>
            <p14:sldId id="1066"/>
            <p14:sldId id="1067"/>
            <p14:sldId id="1068"/>
            <p14:sldId id="1069"/>
            <p14:sldId id="1070"/>
            <p14:sldId id="10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50">
          <p15:clr>
            <a:srgbClr val="A4A3A4"/>
          </p15:clr>
        </p15:guide>
        <p15:guide id="2" orient="horz" pos="4110" userDrawn="1">
          <p15:clr>
            <a:srgbClr val="A4A3A4"/>
          </p15:clr>
        </p15:guide>
        <p15:guide id="3" pos="3120" userDrawn="1">
          <p15:clr>
            <a:srgbClr val="A4A3A4"/>
          </p15:clr>
        </p15:guide>
        <p15:guide id="4" pos="5886" userDrawn="1">
          <p15:clr>
            <a:srgbClr val="A4A3A4"/>
          </p15:clr>
        </p15:guide>
        <p15:guide id="5" pos="375" userDrawn="1">
          <p15:clr>
            <a:srgbClr val="A4A3A4"/>
          </p15:clr>
        </p15:guide>
        <p15:guide id="6" orient="horz" pos="3589" userDrawn="1">
          <p15:clr>
            <a:srgbClr val="A4A3A4"/>
          </p15:clr>
        </p15:guide>
        <p15:guide id="7" pos="194" userDrawn="1">
          <p15:clr>
            <a:srgbClr val="A4A3A4"/>
          </p15:clr>
        </p15:guide>
        <p15:guide id="9" pos="40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3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1A2"/>
    <a:srgbClr val="BF1F2A"/>
    <a:srgbClr val="000000"/>
    <a:srgbClr val="D9E6EB"/>
    <a:srgbClr val="2D5E6D"/>
    <a:srgbClr val="008080"/>
    <a:srgbClr val="336699"/>
    <a:srgbClr val="669900"/>
    <a:srgbClr val="BD036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5238" autoAdjust="0"/>
  </p:normalViewPr>
  <p:slideViewPr>
    <p:cSldViewPr snapToGrid="0" showGuides="1">
      <p:cViewPr varScale="1">
        <p:scale>
          <a:sx n="106" d="100"/>
          <a:sy n="106" d="100"/>
        </p:scale>
        <p:origin x="1554" y="108"/>
      </p:cViewPr>
      <p:guideLst>
        <p:guide orient="horz" pos="2750"/>
        <p:guide orient="horz" pos="4110"/>
        <p:guide pos="3120"/>
        <p:guide pos="5886"/>
        <p:guide pos="375"/>
        <p:guide orient="horz" pos="3589"/>
        <p:guide pos="194"/>
        <p:guide pos="40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9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C6465-5F8A-4E0F-ABB0-A0D3A044E9C2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C49F4-70FA-460D-991E-311310C99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417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024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7890" y="0"/>
            <a:ext cx="2945024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28903-4AB9-484D-B270-E2284B49B344}" type="datetimeFigureOut">
              <a:rPr lang="ko-KR" altLang="en-US" smtClean="0"/>
              <a:pPr/>
              <a:t>2018-02-27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3" y="4717137"/>
            <a:ext cx="5436235" cy="4469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2687"/>
            <a:ext cx="2945024" cy="497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7890" y="9432687"/>
            <a:ext cx="2945024" cy="497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0EED-7E08-44CB-A196-834813F20E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3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487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620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68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668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810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441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244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3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938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03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69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132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574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24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31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59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8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166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0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371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19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65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425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80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7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421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023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A0EED-7E08-44CB-A196-834813F20E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03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-794" y="-4460"/>
            <a:ext cx="9905207" cy="6862460"/>
            <a:chOff x="-794" y="-4460"/>
            <a:chExt cx="9905207" cy="6862460"/>
          </a:xfrm>
        </p:grpSpPr>
        <p:pic>
          <p:nvPicPr>
            <p:cNvPr id="4" name="bg" descr="022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94" t="1136" r="1037" b="852"/>
            <a:stretch>
              <a:fillRect/>
            </a:stretch>
          </p:blipFill>
          <p:spPr>
            <a:xfrm>
              <a:off x="0" y="0"/>
              <a:ext cx="9904413" cy="6858000"/>
            </a:xfrm>
            <a:prstGeom prst="rect">
              <a:avLst/>
            </a:prstGeom>
          </p:spPr>
        </p:pic>
        <p:pic>
          <p:nvPicPr>
            <p:cNvPr id="5" name="bg_흰색 사각형" descr="016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42" t="3707" r="38801" b="36435"/>
            <a:stretch>
              <a:fillRect/>
            </a:stretch>
          </p:blipFill>
          <p:spPr>
            <a:xfrm>
              <a:off x="2717908" y="-4460"/>
              <a:ext cx="7186505" cy="11967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" name="직선 연결선_1"/>
            <p:cNvCxnSpPr/>
            <p:nvPr/>
          </p:nvCxnSpPr>
          <p:spPr>
            <a:xfrm>
              <a:off x="271995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_2"/>
            <p:cNvCxnSpPr/>
            <p:nvPr/>
          </p:nvCxnSpPr>
          <p:spPr>
            <a:xfrm>
              <a:off x="-794" y="1196752"/>
              <a:ext cx="99044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그림 7" descr="033.png"/>
            <p:cNvPicPr>
              <a:picLocks/>
            </p:cNvPicPr>
            <p:nvPr userDrawn="1"/>
          </p:nvPicPr>
          <p:blipFill>
            <a:blip r:embed="rId4" cstate="screen">
              <a:lum bright="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195200"/>
              <a:ext cx="2717114" cy="5662800"/>
            </a:xfrm>
            <a:prstGeom prst="rect">
              <a:avLst/>
            </a:prstGeom>
          </p:spPr>
        </p:pic>
      </p:grpSp>
      <p:cxnSp>
        <p:nvCxnSpPr>
          <p:cNvPr id="9" name="bar"/>
          <p:cNvCxnSpPr/>
          <p:nvPr userDrawn="1"/>
        </p:nvCxnSpPr>
        <p:spPr>
          <a:xfrm>
            <a:off x="-794" y="0"/>
            <a:ext cx="9904413" cy="0"/>
          </a:xfrm>
          <a:prstGeom prst="line">
            <a:avLst/>
          </a:prstGeom>
          <a:ln w="28575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2"/>
          <p:cNvSpPr>
            <a:spLocks noGrp="1"/>
          </p:cNvSpPr>
          <p:nvPr>
            <p:ph type="body" sz="quarter" idx="15" hasCustomPrompt="1"/>
          </p:nvPr>
        </p:nvSpPr>
        <p:spPr>
          <a:xfrm>
            <a:off x="3151135" y="1989139"/>
            <a:ext cx="3060000" cy="4032250"/>
          </a:xfrm>
          <a:prstGeom prst="rect">
            <a:avLst/>
          </a:prstGeom>
        </p:spPr>
        <p:txBody>
          <a:bodyPr lIns="0" tIns="0" rIns="0" bIns="0"/>
          <a:lstStyle>
            <a:lvl1pPr marL="311150" indent="-311150">
              <a:lnSpc>
                <a:spcPct val="100000"/>
              </a:lnSpc>
              <a:buFont typeface="+mj-lt"/>
              <a:buAutoNum type="romanUcPeriod"/>
              <a:defRPr sz="1600" b="1" spc="-8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1pPr>
            <a:lvl2pPr marL="630238" indent="-268288">
              <a:lnSpc>
                <a:spcPct val="100000"/>
              </a:lnSpc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defRPr sz="1500" b="1" spc="-8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2pPr>
            <a:lvl3pPr marL="801688" indent="-171450">
              <a:lnSpc>
                <a:spcPct val="100000"/>
              </a:lnSpc>
              <a:buClr>
                <a:schemeClr val="tx1">
                  <a:lumMod val="85000"/>
                  <a:lumOff val="15000"/>
                </a:schemeClr>
              </a:buClr>
              <a:tabLst>
                <a:tab pos="1165225" algn="l"/>
              </a:tabLst>
              <a:defRPr sz="1200" spc="-8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3pPr>
            <a:lvl4pPr marL="982663" indent="-180975">
              <a:lnSpc>
                <a:spcPct val="100000"/>
              </a:lnSpc>
              <a:buClr>
                <a:schemeClr val="tx1">
                  <a:lumMod val="85000"/>
                  <a:lumOff val="15000"/>
                </a:schemeClr>
              </a:buClr>
              <a:defRPr sz="1100" spc="-8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4pPr>
          </a:lstStyle>
          <a:p>
            <a:pPr lvl="0"/>
            <a:r>
              <a:rPr lang="ko-KR" altLang="en-US" dirty="0" smtClean="0"/>
              <a:t>제목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 B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15pt B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셋째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12pt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11pt</a:t>
            </a:r>
          </a:p>
          <a:p>
            <a:pPr lvl="3"/>
            <a:endParaRPr lang="en-US" altLang="ko-KR" dirty="0" smtClean="0"/>
          </a:p>
          <a:p>
            <a:pPr lvl="0"/>
            <a:r>
              <a:rPr lang="ko-KR" altLang="en-US" dirty="0" smtClean="0"/>
              <a:t>제목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 B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15pt B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셋째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12pt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11pt</a:t>
            </a:r>
          </a:p>
          <a:p>
            <a:pPr lvl="3"/>
            <a:endParaRPr lang="en-US" altLang="ko-KR" dirty="0" smtClean="0"/>
          </a:p>
          <a:p>
            <a:pPr lvl="0"/>
            <a:r>
              <a:rPr lang="ko-KR" altLang="en-US" dirty="0" smtClean="0"/>
              <a:t>제목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 B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15pt B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셋째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12pt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11pt</a:t>
            </a:r>
          </a:p>
          <a:p>
            <a:pPr lvl="3"/>
            <a:endParaRPr lang="en-US" altLang="ko-KR" dirty="0" smtClean="0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6" hasCustomPrompt="1"/>
          </p:nvPr>
        </p:nvSpPr>
        <p:spPr>
          <a:xfrm>
            <a:off x="6464374" y="1989139"/>
            <a:ext cx="3060000" cy="4032250"/>
          </a:xfrm>
          <a:prstGeom prst="rect">
            <a:avLst/>
          </a:prstGeom>
        </p:spPr>
        <p:txBody>
          <a:bodyPr lIns="0" tIns="0" rIns="0" bIns="0"/>
          <a:lstStyle>
            <a:lvl1pPr marL="360363" indent="-360363">
              <a:buFont typeface="+mj-lt"/>
              <a:buAutoNum type="romanUcPeriod" startAt="4"/>
              <a:defRPr lang="ko-KR" altLang="en-US" sz="1600" b="1" kern="1200" spc="-8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1pPr>
            <a:lvl2pPr marL="623888" indent="-263525">
              <a:buFont typeface="+mj-lt"/>
              <a:buAutoNum type="arabicPeriod"/>
              <a:defRPr sz="1500" b="1" spc="-8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2pPr>
            <a:lvl3pPr marL="809625" indent="-185738">
              <a:tabLst>
                <a:tab pos="809625" algn="l"/>
              </a:tabLst>
              <a:defRPr sz="1200" spc="-8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3pPr>
            <a:lvl4pPr marL="984250" indent="-174625">
              <a:defRPr sz="1100" spc="-8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4pPr>
          </a:lstStyle>
          <a:p>
            <a:pPr lvl="0"/>
            <a:r>
              <a:rPr lang="ko-KR" altLang="en-US" dirty="0" smtClean="0"/>
              <a:t>제목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 B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15pt B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셋째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12pt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11pt</a:t>
            </a:r>
          </a:p>
          <a:p>
            <a:pPr lvl="3"/>
            <a:endParaRPr lang="en-US" altLang="ko-KR" dirty="0" smtClean="0"/>
          </a:p>
          <a:p>
            <a:pPr lvl="0"/>
            <a:r>
              <a:rPr lang="ko-KR" altLang="en-US" dirty="0" smtClean="0"/>
              <a:t>제목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 B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15pt B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셋째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12pt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11pt</a:t>
            </a:r>
          </a:p>
          <a:p>
            <a:pPr lvl="3"/>
            <a:endParaRPr lang="en-US" altLang="ko-KR" dirty="0" smtClean="0"/>
          </a:p>
          <a:p>
            <a:pPr lvl="0"/>
            <a:r>
              <a:rPr lang="ko-KR" altLang="en-US" dirty="0" smtClean="0"/>
              <a:t>제목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16pt B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15pt B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셋째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12pt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11pt</a:t>
            </a:r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</p:txBody>
      </p:sp>
      <p:sp>
        <p:nvSpPr>
          <p:cNvPr id="15" name="텍스트 개체 틀 1"/>
          <p:cNvSpPr>
            <a:spLocks noGrp="1"/>
          </p:cNvSpPr>
          <p:nvPr>
            <p:ph type="body" sz="quarter" idx="10" hasCustomPrompt="1"/>
          </p:nvPr>
        </p:nvSpPr>
        <p:spPr>
          <a:xfrm>
            <a:off x="142532" y="1332816"/>
            <a:ext cx="2432050" cy="50323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3000" b="1" kern="1200" noProof="0">
                <a:ln w="9525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 smtClean="0">
                <a:ln w="952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Contents</a:t>
            </a:r>
            <a:endParaRPr kumimoji="0" lang="ko-KR" altLang="en-US" sz="3000" b="1" i="0" u="none" strike="noStrike" kern="1200" cap="none" spc="0" normalizeH="0" baseline="0" noProof="0" dirty="0">
              <a:ln w="9525">
                <a:noFill/>
              </a:ln>
              <a:solidFill>
                <a:prstClr val="white"/>
              </a:solidFill>
              <a:effectLst/>
              <a:uLnTx/>
              <a:uFillTx/>
              <a:latin typeface="Segoe UI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790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-1" y="171547"/>
            <a:ext cx="9904414" cy="504056"/>
          </a:xfrm>
          <a:prstGeom prst="rect">
            <a:avLst/>
          </a:prstGeom>
          <a:solidFill>
            <a:srgbClr val="DEDEDE"/>
          </a:solidFill>
        </p:spPr>
        <p:txBody>
          <a:bodyPr wrap="square" rtlCol="0" anchor="ctr">
            <a:noAutofit/>
          </a:bodyPr>
          <a:lstStyle/>
          <a:p>
            <a:pPr marL="92075" indent="-92075">
              <a:buSzPct val="150000"/>
            </a:pPr>
            <a:endParaRPr lang="ko-KR" altLang="en-US" sz="1400" b="1" spc="-150" dirty="0">
              <a:solidFill>
                <a:srgbClr val="C5003D"/>
              </a:solidFill>
            </a:endParaRPr>
          </a:p>
        </p:txBody>
      </p:sp>
      <p:sp>
        <p:nvSpPr>
          <p:cNvPr id="24" name="텍스트 개체 틀 1"/>
          <p:cNvSpPr>
            <a:spLocks noGrp="1"/>
          </p:cNvSpPr>
          <p:nvPr>
            <p:ph type="body" sz="quarter" idx="10" hasCustomPrompt="1"/>
          </p:nvPr>
        </p:nvSpPr>
        <p:spPr>
          <a:xfrm>
            <a:off x="569958" y="277237"/>
            <a:ext cx="5030323" cy="307777"/>
          </a:xfrm>
          <a:prstGeom prst="rect">
            <a:avLst/>
          </a:prstGeom>
        </p:spPr>
        <p:txBody>
          <a:bodyPr wrap="none" lIns="0" tIns="0" rIns="0" bIns="0" anchor="ctr">
            <a:noAutofit/>
            <a:scene3d>
              <a:camera prst="orthographicFront"/>
              <a:lightRig rig="threePt" dir="t"/>
            </a:scene3d>
            <a:sp3d contourW="1270"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>
              <a:buNone/>
              <a:defRPr sz="2000" b="1" spc="-50" baseline="0">
                <a:solidFill>
                  <a:schemeClr val="tx1"/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제목 </a:t>
            </a:r>
            <a:r>
              <a:rPr lang="en-US" altLang="ko-KR" dirty="0" smtClean="0"/>
              <a:t>Bold, 20pt)</a:t>
            </a:r>
            <a:endParaRPr lang="ko-KR" altLang="en-US" dirty="0"/>
          </a:p>
        </p:txBody>
      </p:sp>
      <p:grpSp>
        <p:nvGrpSpPr>
          <p:cNvPr id="3" name="그룹 1"/>
          <p:cNvGrpSpPr/>
          <p:nvPr userDrawn="1"/>
        </p:nvGrpSpPr>
        <p:grpSpPr>
          <a:xfrm>
            <a:off x="330955" y="-8428"/>
            <a:ext cx="72928" cy="583007"/>
            <a:chOff x="330955" y="-8428"/>
            <a:chExt cx="72928" cy="583007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30955" y="-8428"/>
              <a:ext cx="0" cy="576000"/>
            </a:xfrm>
            <a:prstGeom prst="line">
              <a:avLst/>
            </a:prstGeom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 descr="37.png"/>
            <p:cNvPicPr>
              <a:picLocks/>
            </p:cNvPicPr>
            <p:nvPr userDrawn="1"/>
          </p:nvPicPr>
          <p:blipFill>
            <a:blip r:embed="rId2" cstate="print"/>
            <a:srcRect l="5395" t="1279" r="7092" b="2832"/>
            <a:stretch>
              <a:fillRect/>
            </a:stretch>
          </p:blipFill>
          <p:spPr>
            <a:xfrm>
              <a:off x="331883" y="286579"/>
              <a:ext cx="72000" cy="288000"/>
            </a:xfrm>
            <a:prstGeom prst="rect">
              <a:avLst/>
            </a:prstGeom>
            <a:solidFill>
              <a:srgbClr val="C00000"/>
            </a:solidFill>
          </p:spPr>
        </p:pic>
      </p:grpSp>
      <p:cxnSp>
        <p:nvCxnSpPr>
          <p:cNvPr id="11" name="bar"/>
          <p:cNvCxnSpPr/>
          <p:nvPr userDrawn="1"/>
        </p:nvCxnSpPr>
        <p:spPr>
          <a:xfrm>
            <a:off x="-11681" y="0"/>
            <a:ext cx="9918000" cy="0"/>
          </a:xfrm>
          <a:prstGeom prst="line">
            <a:avLst/>
          </a:prstGeom>
          <a:ln w="28575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569956" y="788933"/>
            <a:ext cx="870273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1pPr>
            <a:lvl2pPr>
              <a:defRPr sz="1600" b="1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2pPr>
            <a:lvl3pPr>
              <a:defRPr sz="1600" b="1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3pPr>
            <a:lvl4pPr>
              <a:defRPr sz="1600" b="1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4pPr>
            <a:lvl5pPr>
              <a:defRPr sz="1600" b="1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050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과 작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-1" y="171547"/>
            <a:ext cx="9904414" cy="504056"/>
          </a:xfrm>
          <a:prstGeom prst="rect">
            <a:avLst/>
          </a:prstGeom>
          <a:solidFill>
            <a:srgbClr val="DEDEDE"/>
          </a:solidFill>
        </p:spPr>
        <p:txBody>
          <a:bodyPr wrap="square" rtlCol="0" anchor="ctr">
            <a:noAutofit/>
          </a:bodyPr>
          <a:lstStyle/>
          <a:p>
            <a:pPr marL="92075" indent="-92075">
              <a:buSzPct val="150000"/>
            </a:pPr>
            <a:endParaRPr lang="ko-KR" altLang="en-US" sz="1400" b="1" spc="-150" dirty="0">
              <a:solidFill>
                <a:srgbClr val="C5003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텍스트 개체 틀 1"/>
          <p:cNvSpPr>
            <a:spLocks noGrp="1"/>
          </p:cNvSpPr>
          <p:nvPr>
            <p:ph type="body" sz="quarter" idx="10" hasCustomPrompt="1"/>
          </p:nvPr>
        </p:nvSpPr>
        <p:spPr>
          <a:xfrm>
            <a:off x="569958" y="277237"/>
            <a:ext cx="5030323" cy="307777"/>
          </a:xfrm>
          <a:prstGeom prst="rect">
            <a:avLst/>
          </a:prstGeom>
        </p:spPr>
        <p:txBody>
          <a:bodyPr wrap="none" lIns="0" tIns="0" rIns="0" bIns="0" anchor="ctr">
            <a:noAutofit/>
            <a:scene3d>
              <a:camera prst="orthographicFront"/>
              <a:lightRig rig="threePt" dir="t"/>
            </a:scene3d>
            <a:sp3d contourW="1270"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>
              <a:buNone/>
              <a:defRPr sz="2000" b="1" spc="-50" baseline="0">
                <a:solidFill>
                  <a:schemeClr val="tx1"/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제목 </a:t>
            </a:r>
            <a:r>
              <a:rPr lang="en-US" altLang="ko-KR" dirty="0" smtClean="0"/>
              <a:t>Bold, 20pt)</a:t>
            </a:r>
            <a:endParaRPr lang="ko-KR" altLang="en-US" dirty="0"/>
          </a:p>
        </p:txBody>
      </p:sp>
      <p:grpSp>
        <p:nvGrpSpPr>
          <p:cNvPr id="3" name="그룹 1"/>
          <p:cNvGrpSpPr/>
          <p:nvPr userDrawn="1"/>
        </p:nvGrpSpPr>
        <p:grpSpPr>
          <a:xfrm>
            <a:off x="330955" y="-8428"/>
            <a:ext cx="72928" cy="583007"/>
            <a:chOff x="330955" y="-8428"/>
            <a:chExt cx="72928" cy="583007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30955" y="-8428"/>
              <a:ext cx="0" cy="576000"/>
            </a:xfrm>
            <a:prstGeom prst="line">
              <a:avLst/>
            </a:prstGeom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 descr="37.png"/>
            <p:cNvPicPr>
              <a:picLocks/>
            </p:cNvPicPr>
            <p:nvPr userDrawn="1"/>
          </p:nvPicPr>
          <p:blipFill>
            <a:blip r:embed="rId2" cstate="print"/>
            <a:srcRect l="5395" t="1279" r="7092" b="2832"/>
            <a:stretch>
              <a:fillRect/>
            </a:stretch>
          </p:blipFill>
          <p:spPr>
            <a:xfrm>
              <a:off x="331883" y="286579"/>
              <a:ext cx="72000" cy="288000"/>
            </a:xfrm>
            <a:prstGeom prst="rect">
              <a:avLst/>
            </a:prstGeom>
            <a:solidFill>
              <a:srgbClr val="C00000"/>
            </a:solidFill>
          </p:spPr>
        </p:pic>
      </p:grpSp>
      <p:cxnSp>
        <p:nvCxnSpPr>
          <p:cNvPr id="11" name="bar"/>
          <p:cNvCxnSpPr/>
          <p:nvPr userDrawn="1"/>
        </p:nvCxnSpPr>
        <p:spPr>
          <a:xfrm>
            <a:off x="-11681" y="0"/>
            <a:ext cx="9918000" cy="0"/>
          </a:xfrm>
          <a:prstGeom prst="line">
            <a:avLst/>
          </a:prstGeom>
          <a:ln w="28575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7816083" y="277237"/>
            <a:ext cx="1527943" cy="307777"/>
          </a:xfrm>
          <a:prstGeom prst="rect">
            <a:avLst/>
          </a:prstGeom>
        </p:spPr>
        <p:txBody>
          <a:bodyPr wrap="none" lIns="0" tIns="0" rIns="0" bIns="0" anchor="ctr">
            <a:noAutofit/>
            <a:scene3d>
              <a:camera prst="orthographicFront"/>
              <a:lightRig rig="threePt" dir="t"/>
            </a:scene3d>
            <a:sp3d contourW="1270"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r">
              <a:buNone/>
              <a:defRPr lang="ko-KR" altLang="en-US" sz="2000" b="1" spc="-5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 smtClean="0"/>
              <a:t>작은</a:t>
            </a:r>
            <a:r>
              <a:rPr lang="en-US" altLang="ko-KR" dirty="0" smtClean="0"/>
              <a:t> </a:t>
            </a:r>
            <a:r>
              <a:rPr lang="ko-KR" altLang="en-US" smtClean="0"/>
              <a:t>제목</a:t>
            </a:r>
            <a:endParaRPr lang="ko-KR" altLang="en-US" dirty="0"/>
          </a:p>
        </p:txBody>
      </p:sp>
      <p:sp>
        <p:nvSpPr>
          <p:cNvPr id="14" name="Rectangle 95"/>
          <p:cNvSpPr>
            <a:spLocks noChangeArrowheads="1"/>
          </p:cNvSpPr>
          <p:nvPr userDrawn="1"/>
        </p:nvSpPr>
        <p:spPr bwMode="auto">
          <a:xfrm>
            <a:off x="4779879" y="6595445"/>
            <a:ext cx="344646" cy="1615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latinLnBrk="0">
              <a:defRPr/>
            </a:pPr>
            <a:fld id="{FF683C53-0E41-4818-AE57-F6D89FFEDC2B}" type="slidenum">
              <a:rPr lang="ko-KR" altLang="en-US" sz="900" kern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algn="ctr" latinLnBrk="0">
                <a:defRPr/>
              </a:pPr>
              <a:t>‹#›</a:t>
            </a:fld>
            <a:r>
              <a:rPr lang="ko-KR" altLang="en-US" sz="105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 47</a:t>
            </a:r>
            <a:endParaRPr lang="ko-KR" altLang="en-US" sz="900" kern="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9888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53">
          <p15:clr>
            <a:srgbClr val="FBAE40"/>
          </p15:clr>
        </p15:guide>
        <p15:guide id="3" pos="58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과 작은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-1" y="171547"/>
            <a:ext cx="9904414" cy="504056"/>
          </a:xfrm>
          <a:prstGeom prst="rect">
            <a:avLst/>
          </a:prstGeom>
          <a:solidFill>
            <a:srgbClr val="DEDEDE"/>
          </a:solidFill>
        </p:spPr>
        <p:txBody>
          <a:bodyPr wrap="square" rtlCol="0" anchor="ctr">
            <a:noAutofit/>
          </a:bodyPr>
          <a:lstStyle/>
          <a:p>
            <a:pPr marL="92075" indent="-92075">
              <a:buSzPct val="150000"/>
            </a:pPr>
            <a:endParaRPr lang="ko-KR" altLang="en-US" sz="1400" b="1" spc="-150" dirty="0">
              <a:solidFill>
                <a:srgbClr val="C5003D"/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4" name="텍스트 개체 틀 1"/>
          <p:cNvSpPr>
            <a:spLocks noGrp="1"/>
          </p:cNvSpPr>
          <p:nvPr>
            <p:ph type="body" sz="quarter" idx="10" hasCustomPrompt="1"/>
          </p:nvPr>
        </p:nvSpPr>
        <p:spPr>
          <a:xfrm>
            <a:off x="569958" y="277237"/>
            <a:ext cx="5030323" cy="307777"/>
          </a:xfrm>
          <a:prstGeom prst="rect">
            <a:avLst/>
          </a:prstGeom>
        </p:spPr>
        <p:txBody>
          <a:bodyPr wrap="none" lIns="0" tIns="0" rIns="0" bIns="0" anchor="ctr">
            <a:noAutofit/>
            <a:scene3d>
              <a:camera prst="orthographicFront"/>
              <a:lightRig rig="threePt" dir="t"/>
            </a:scene3d>
            <a:sp3d contourW="1270"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>
              <a:buNone/>
              <a:defRPr sz="2000" b="1" spc="-50" baseline="0">
                <a:solidFill>
                  <a:schemeClr val="tx1"/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제목 </a:t>
            </a:r>
            <a:r>
              <a:rPr lang="en-US" altLang="ko-KR" dirty="0" smtClean="0"/>
              <a:t>Bold, 20pt)</a:t>
            </a:r>
            <a:endParaRPr lang="ko-KR" altLang="en-US" dirty="0"/>
          </a:p>
        </p:txBody>
      </p:sp>
      <p:grpSp>
        <p:nvGrpSpPr>
          <p:cNvPr id="3" name="그룹 1"/>
          <p:cNvGrpSpPr/>
          <p:nvPr userDrawn="1"/>
        </p:nvGrpSpPr>
        <p:grpSpPr>
          <a:xfrm>
            <a:off x="330955" y="-8428"/>
            <a:ext cx="72928" cy="583007"/>
            <a:chOff x="330955" y="-8428"/>
            <a:chExt cx="72928" cy="583007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330955" y="-8428"/>
              <a:ext cx="0" cy="576000"/>
            </a:xfrm>
            <a:prstGeom prst="line">
              <a:avLst/>
            </a:prstGeom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 descr="37.png"/>
            <p:cNvPicPr>
              <a:picLocks/>
            </p:cNvPicPr>
            <p:nvPr userDrawn="1"/>
          </p:nvPicPr>
          <p:blipFill>
            <a:blip r:embed="rId2" cstate="print"/>
            <a:srcRect l="5395" t="1279" r="7092" b="2832"/>
            <a:stretch>
              <a:fillRect/>
            </a:stretch>
          </p:blipFill>
          <p:spPr>
            <a:xfrm>
              <a:off x="331883" y="286579"/>
              <a:ext cx="72000" cy="288000"/>
            </a:xfrm>
            <a:prstGeom prst="rect">
              <a:avLst/>
            </a:prstGeom>
            <a:solidFill>
              <a:srgbClr val="C00000"/>
            </a:solidFill>
          </p:spPr>
        </p:pic>
      </p:grpSp>
      <p:cxnSp>
        <p:nvCxnSpPr>
          <p:cNvPr id="11" name="bar"/>
          <p:cNvCxnSpPr/>
          <p:nvPr userDrawn="1"/>
        </p:nvCxnSpPr>
        <p:spPr>
          <a:xfrm>
            <a:off x="-11681" y="0"/>
            <a:ext cx="9918000" cy="0"/>
          </a:xfrm>
          <a:prstGeom prst="line">
            <a:avLst/>
          </a:prstGeom>
          <a:ln w="28575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569957" y="788933"/>
            <a:ext cx="8774069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1pPr>
            <a:lvl2pPr>
              <a:defRPr sz="1600" b="1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2pPr>
            <a:lvl3pPr>
              <a:defRPr sz="1600" b="1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3pPr>
            <a:lvl4pPr>
              <a:defRPr sz="1600" b="1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4pPr>
            <a:lvl5pPr>
              <a:defRPr sz="1600" b="1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7816083" y="277237"/>
            <a:ext cx="1527943" cy="307777"/>
          </a:xfrm>
          <a:prstGeom prst="rect">
            <a:avLst/>
          </a:prstGeom>
        </p:spPr>
        <p:txBody>
          <a:bodyPr wrap="none" lIns="0" tIns="0" rIns="0" bIns="0" anchor="ctr">
            <a:noAutofit/>
            <a:scene3d>
              <a:camera prst="orthographicFront"/>
              <a:lightRig rig="threePt" dir="t"/>
            </a:scene3d>
            <a:sp3d contourW="1270">
              <a:extrusionClr>
                <a:schemeClr val="tx1"/>
              </a:extrusionClr>
              <a:contourClr>
                <a:schemeClr val="tx1"/>
              </a:contourClr>
            </a:sp3d>
          </a:bodyPr>
          <a:lstStyle>
            <a:lvl1pPr marL="0" indent="0" algn="r">
              <a:buNone/>
              <a:defRPr lang="ko-KR" altLang="en-US" sz="2000" b="1" spc="-5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 smtClean="0"/>
              <a:t>작은</a:t>
            </a:r>
            <a:r>
              <a:rPr lang="en-US" altLang="ko-KR" dirty="0" smtClean="0"/>
              <a:t> </a:t>
            </a:r>
            <a:r>
              <a:rPr lang="ko-KR" altLang="en-US" smtClean="0"/>
              <a:t>제목</a:t>
            </a:r>
            <a:endParaRPr lang="ko-KR" altLang="en-US" dirty="0"/>
          </a:p>
        </p:txBody>
      </p:sp>
      <p:sp>
        <p:nvSpPr>
          <p:cNvPr id="15" name="Rectangle 95"/>
          <p:cNvSpPr>
            <a:spLocks noChangeArrowheads="1"/>
          </p:cNvSpPr>
          <p:nvPr userDrawn="1"/>
        </p:nvSpPr>
        <p:spPr bwMode="auto">
          <a:xfrm>
            <a:off x="4808736" y="6595445"/>
            <a:ext cx="286938" cy="1615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latinLnBrk="0">
              <a:defRPr/>
            </a:pPr>
            <a:fld id="{FF683C53-0E41-4818-AE57-F6D89FFEDC2B}" type="slidenum">
              <a:rPr lang="ko-KR" altLang="en-US" sz="900" kern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algn="ctr" latinLnBrk="0">
                <a:defRPr/>
              </a:pPr>
              <a:t>‹#›</a:t>
            </a:fld>
            <a:r>
              <a:rPr lang="ko-KR" altLang="en-US" sz="105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 9</a:t>
            </a:r>
            <a:endParaRPr lang="ko-KR" altLang="en-US" sz="900" kern="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5278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53" userDrawn="1">
          <p15:clr>
            <a:srgbClr val="FBAE40"/>
          </p15:clr>
        </p15:guide>
        <p15:guide id="3" pos="588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" descr="079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" y="6"/>
            <a:ext cx="9904413" cy="68569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40" y="1366783"/>
            <a:ext cx="8542337" cy="1325563"/>
          </a:xfrm>
          <a:prstGeom prst="rect">
            <a:avLst/>
          </a:prstGeom>
        </p:spPr>
        <p:txBody>
          <a:bodyPr anchor="ctr"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0" hasCustomPrompt="1"/>
          </p:nvPr>
        </p:nvSpPr>
        <p:spPr>
          <a:xfrm>
            <a:off x="2059747" y="4437116"/>
            <a:ext cx="5783336" cy="86394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2014-08-29</a:t>
            </a:r>
          </a:p>
          <a:p>
            <a:pPr lvl="0"/>
            <a:r>
              <a:rPr lang="ko-KR" altLang="en-US" dirty="0" err="1" smtClean="0"/>
              <a:t>솔루션사업본부</a:t>
            </a:r>
            <a:r>
              <a:rPr lang="ko-KR" altLang="en-US" dirty="0" smtClean="0"/>
              <a:t> </a:t>
            </a:r>
            <a:r>
              <a:rPr lang="en-US" altLang="ko-KR" dirty="0" smtClean="0"/>
              <a:t>IoT </a:t>
            </a:r>
            <a:r>
              <a:rPr lang="ko-KR" altLang="en-US" smtClean="0"/>
              <a:t>부문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1034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 descr="022.png"/>
          <p:cNvPicPr>
            <a:picLocks noChangeAspect="1"/>
          </p:cNvPicPr>
          <p:nvPr userDrawn="1"/>
        </p:nvPicPr>
        <p:blipFill>
          <a:blip r:embed="rId2" cstate="screen">
            <a:lum brigh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" t="1136" r="1037" b="852"/>
          <a:stretch>
            <a:fillRect/>
          </a:stretch>
        </p:blipFill>
        <p:spPr>
          <a:xfrm>
            <a:off x="2" y="0"/>
            <a:ext cx="9904413" cy="6858000"/>
          </a:xfrm>
          <a:prstGeom prst="rect">
            <a:avLst/>
          </a:prstGeom>
        </p:spPr>
      </p:pic>
      <p:sp>
        <p:nvSpPr>
          <p:cNvPr id="4" name="텍스트 개체 틀 1"/>
          <p:cNvSpPr>
            <a:spLocks noGrp="1"/>
          </p:cNvSpPr>
          <p:nvPr>
            <p:ph type="body" sz="quarter" idx="10" hasCustomPrompt="1"/>
          </p:nvPr>
        </p:nvSpPr>
        <p:spPr>
          <a:xfrm>
            <a:off x="630240" y="2565078"/>
            <a:ext cx="8642350" cy="11519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1" spc="-8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ko-KR" altLang="en-US" dirty="0" smtClean="0"/>
              <a:t>간지 페이지 제목은 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 </a:t>
            </a:r>
            <a:r>
              <a:rPr lang="en-US" altLang="ko-KR" dirty="0" smtClean="0"/>
              <a:t>30pt B</a:t>
            </a:r>
            <a:r>
              <a:rPr lang="ko-KR" altLang="en-US" dirty="0" smtClean="0"/>
              <a:t>를 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사용합니다</a:t>
            </a:r>
            <a:endParaRPr lang="ko-KR" altLang="en-US" dirty="0"/>
          </a:p>
        </p:txBody>
      </p:sp>
      <p:cxnSp>
        <p:nvCxnSpPr>
          <p:cNvPr id="5" name="직선 연결선_1"/>
          <p:cNvCxnSpPr/>
          <p:nvPr userDrawn="1"/>
        </p:nvCxnSpPr>
        <p:spPr>
          <a:xfrm>
            <a:off x="631728" y="4941888"/>
            <a:ext cx="2664629" cy="0"/>
          </a:xfrm>
          <a:prstGeom prst="line">
            <a:avLst/>
          </a:prstGeom>
          <a:ln w="12700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030.png"/>
          <p:cNvPicPr>
            <a:picLocks/>
          </p:cNvPicPr>
          <p:nvPr userDrawn="1"/>
        </p:nvPicPr>
        <p:blipFill>
          <a:blip r:embed="rId3" cstate="screen">
            <a:grayscl/>
            <a:lum bright="-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93" b="23622"/>
          <a:stretch>
            <a:fillRect/>
          </a:stretch>
        </p:blipFill>
        <p:spPr>
          <a:xfrm>
            <a:off x="631726" y="0"/>
            <a:ext cx="2664296" cy="1484784"/>
          </a:xfrm>
          <a:prstGeom prst="rect">
            <a:avLst/>
          </a:prstGeom>
        </p:spPr>
      </p:pic>
      <p:cxnSp>
        <p:nvCxnSpPr>
          <p:cNvPr id="9" name="직선 연결선_2"/>
          <p:cNvCxnSpPr/>
          <p:nvPr userDrawn="1"/>
        </p:nvCxnSpPr>
        <p:spPr>
          <a:xfrm>
            <a:off x="630238" y="1484784"/>
            <a:ext cx="2664629" cy="0"/>
          </a:xfrm>
          <a:prstGeom prst="line">
            <a:avLst/>
          </a:prstGeom>
          <a:ln w="12700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bar"/>
          <p:cNvCxnSpPr/>
          <p:nvPr userDrawn="1"/>
        </p:nvCxnSpPr>
        <p:spPr>
          <a:xfrm>
            <a:off x="-10317" y="0"/>
            <a:ext cx="9904413" cy="0"/>
          </a:xfrm>
          <a:prstGeom prst="line">
            <a:avLst/>
          </a:prstGeom>
          <a:ln w="28575">
            <a:solidFill>
              <a:srgbClr val="C500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030.png"/>
          <p:cNvPicPr>
            <a:picLocks/>
          </p:cNvPicPr>
          <p:nvPr userDrawn="1"/>
        </p:nvPicPr>
        <p:blipFill>
          <a:blip r:embed="rId3" cstate="screen">
            <a:grayscl/>
            <a:lum bright="-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93" b="23622"/>
          <a:stretch>
            <a:fillRect/>
          </a:stretch>
        </p:blipFill>
        <p:spPr>
          <a:xfrm>
            <a:off x="631726" y="4941890"/>
            <a:ext cx="2664296" cy="19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08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g" descr="079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" y="6"/>
            <a:ext cx="9904413" cy="68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453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53">
          <p15:clr>
            <a:srgbClr val="FBAE40"/>
          </p15:clr>
        </p15:guide>
        <p15:guide id="3" pos="588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88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2" r:id="rId2"/>
    <p:sldLayoutId id="2147483683" r:id="rId3"/>
    <p:sldLayoutId id="2147483681" r:id="rId4"/>
    <p:sldLayoutId id="2147483685" r:id="rId5"/>
    <p:sldLayoutId id="2147483686" r:id="rId6"/>
    <p:sldLayoutId id="2147483684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2029598"/>
            <a:ext cx="9904413" cy="4828402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7309" y="1621518"/>
            <a:ext cx="9904412" cy="775597"/>
          </a:xfrm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altLang="ko-KR" sz="3600" dirty="0" smtClean="0">
                <a:latin typeface="Rockwell" panose="02060603020205020403" pitchFamily="18" charset="0"/>
              </a:rPr>
              <a:t>Analysis on Cancer Data in California</a:t>
            </a:r>
            <a:endParaRPr lang="ko-KR" altLang="en-US" sz="3600" dirty="0">
              <a:latin typeface="Rockwell" panose="02060603020205020403" pitchFamily="18" charset="0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097847" y="4583891"/>
            <a:ext cx="5783336" cy="863947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sz="2000" dirty="0" smtClean="0"/>
              <a:t>02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/28/2018</a:t>
            </a:r>
          </a:p>
          <a:p>
            <a:pPr>
              <a:lnSpc>
                <a:spcPct val="130000"/>
              </a:lnSpc>
            </a:pPr>
            <a:r>
              <a:rPr lang="en-US" altLang="ko-K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Chanwoo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755653" y="2446542"/>
            <a:ext cx="8467726" cy="15875"/>
            <a:chOff x="755650" y="2424118"/>
            <a:chExt cx="8467726" cy="15875"/>
          </a:xfrm>
        </p:grpSpPr>
        <p:sp>
          <p:nvSpPr>
            <p:cNvPr id="8" name="Line 16"/>
            <p:cNvSpPr>
              <a:spLocks noChangeShapeType="1"/>
            </p:cNvSpPr>
            <p:nvPr/>
          </p:nvSpPr>
          <p:spPr bwMode="auto">
            <a:xfrm>
              <a:off x="1839417" y="2439993"/>
              <a:ext cx="6300192" cy="0"/>
            </a:xfrm>
            <a:prstGeom prst="line">
              <a:avLst/>
            </a:prstGeom>
            <a:noFill/>
            <a:ln w="38100">
              <a:solidFill>
                <a:srgbClr val="BF1F2A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Line 17"/>
            <p:cNvSpPr>
              <a:spLocks noChangeShapeType="1"/>
            </p:cNvSpPr>
            <p:nvPr/>
          </p:nvSpPr>
          <p:spPr bwMode="auto">
            <a:xfrm flipV="1">
              <a:off x="755650" y="2424118"/>
              <a:ext cx="8467726" cy="0"/>
            </a:xfrm>
            <a:prstGeom prst="line">
              <a:avLst/>
            </a:prstGeom>
            <a:noFill/>
            <a:ln w="6350">
              <a:solidFill>
                <a:srgbClr val="BF1F2A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제목 3"/>
          <p:cNvSpPr txBox="1">
            <a:spLocks/>
          </p:cNvSpPr>
          <p:nvPr/>
        </p:nvSpPr>
        <p:spPr>
          <a:xfrm>
            <a:off x="0" y="2495970"/>
            <a:ext cx="9904412" cy="379861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  <a:spcBef>
                <a:spcPts val="600"/>
              </a:spcBef>
            </a:pPr>
            <a:endParaRPr lang="ko-KR" alt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내용 개체 틀 4"/>
          <p:cNvSpPr txBox="1">
            <a:spLocks/>
          </p:cNvSpPr>
          <p:nvPr/>
        </p:nvSpPr>
        <p:spPr>
          <a:xfrm>
            <a:off x="0" y="38483"/>
            <a:ext cx="4227968" cy="93023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ts val="600"/>
              </a:spcBef>
              <a:buFont typeface="Arial" pitchFamily="34" charset="0"/>
              <a:buNone/>
              <a:defRPr sz="1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30204" pitchFamily="34" charset="0"/>
              </a:rPr>
              <a:t>[HDMA] Spring 2018</a:t>
            </a:r>
          </a:p>
          <a:p>
            <a:pPr algn="l">
              <a:lnSpc>
                <a:spcPct val="130000"/>
              </a:lnSpc>
            </a:pPr>
            <a:r>
              <a:rPr lang="en-US" altLang="ko-KR" dirty="0" err="1" smtClean="0">
                <a:latin typeface="Helvetica" panose="020B0604020202030204" pitchFamily="34" charset="0"/>
              </a:rPr>
              <a:t>GrAHPeRs</a:t>
            </a:r>
            <a:r>
              <a:rPr lang="en-US" altLang="ko-KR" dirty="0" smtClean="0">
                <a:latin typeface="Helvetica" panose="020B0604020202030204" pitchFamily="34" charset="0"/>
              </a:rPr>
              <a:t> Caner Mapping Project</a:t>
            </a:r>
            <a:endParaRPr lang="ko-KR" altLang="en-US" dirty="0">
              <a:latin typeface="Helvetica" panose="020B0604020202030204" pitchFamily="34" charset="0"/>
            </a:endParaRPr>
          </a:p>
        </p:txBody>
      </p:sp>
      <p:pic>
        <p:nvPicPr>
          <p:cNvPr id="15" name="Picture 5" descr="HDMA_Logo_Small_HORIZONTAL_MAI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94" y="6331397"/>
            <a:ext cx="3159618" cy="5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Explanatory variables</a:t>
            </a:r>
            <a:endParaRPr lang="en-US" altLang="ko-KR" sz="20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AFFL: affluence score (PCA score)</a:t>
            </a: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94" y="2000813"/>
            <a:ext cx="636457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Explanatory variables</a:t>
            </a:r>
            <a:endParaRPr lang="en-US" altLang="ko-KR" sz="20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err="1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: standardized the proportion of health-insured population (1sd: 0.089%p)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1 unit </a:t>
            </a:r>
            <a:r>
              <a:rPr lang="en-US" altLang="ko-KR" sz="14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increase → increase 0.089%p of health-insured population</a:t>
            </a: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4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39" y="2358000"/>
            <a:ext cx="636457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Explanatory variables</a:t>
            </a:r>
            <a:endParaRPr lang="en-US" altLang="ko-KR" sz="20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err="1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standardized 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population density (1sd</a:t>
            </a: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4,972.07 people / </a:t>
            </a:r>
            <a:r>
              <a:rPr lang="en-US" altLang="ko-KR" sz="1800" dirty="0" err="1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sq.mi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)</a:t>
            </a: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1 unit increase → increase </a:t>
            </a:r>
            <a:r>
              <a:rPr lang="en-US" altLang="ko-KR" sz="14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around 5 thousand people per square mile.</a:t>
            </a:r>
            <a:endParaRPr lang="en-US" altLang="ko-KR" sz="14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4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96" y="2358000"/>
            <a:ext cx="636457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Global Model: ISMR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85" y="1664575"/>
            <a:ext cx="5257800" cy="3038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4585" y="4902194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AIC: 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7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내용 개체 틀 15"/>
              <p:cNvSpPr txBox="1">
                <a:spLocks/>
              </p:cNvSpPr>
              <p:nvPr/>
            </p:nvSpPr>
            <p:spPr>
              <a:xfrm>
                <a:off x="569958" y="1060179"/>
                <a:ext cx="9026391" cy="408823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q"/>
                </a:pPr>
                <a:r>
                  <a:rPr lang="en-US" altLang="ko-KR" sz="2000" dirty="0" smtClean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Local Model: ISMR</a:t>
                </a: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altLang="ko-KR" sz="1800" dirty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Adaptive </a:t>
                </a:r>
                <a:r>
                  <a:rPr lang="en-US" altLang="ko-KR" sz="1800" dirty="0" smtClean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bandwidth: 50 neighbors</a:t>
                </a: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altLang="ko-KR" sz="1800" dirty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Overall adjust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 = </a:t>
                </a:r>
                <a:r>
                  <a:rPr lang="en-US" altLang="ko-KR" sz="1800" dirty="0" smtClean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0.307</a:t>
                </a: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457200" lvl="1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0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내용 개체 틀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58" y="1060179"/>
                <a:ext cx="9026391" cy="4088236"/>
              </a:xfrm>
              <a:prstGeom prst="rect">
                <a:avLst/>
              </a:prstGeom>
              <a:blipFill>
                <a:blip r:embed="rId3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42" y="2358000"/>
            <a:ext cx="636457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Local Model: </a:t>
            </a: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ISMR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oefficients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</a:t>
            </a: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SHR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0"/>
            <a:ext cx="4837073" cy="34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3438415"/>
            <a:ext cx="483707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Local Model: </a:t>
            </a: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ISMR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oefficients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HR</a:t>
            </a: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18415"/>
            <a:ext cx="4837074" cy="34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3438415"/>
            <a:ext cx="483707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Local Model: </a:t>
            </a: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ISMR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oefficients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H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</a:t>
            </a: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18415"/>
            <a:ext cx="4837074" cy="34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3438415"/>
            <a:ext cx="483707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Local Model: </a:t>
            </a: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ISMR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oefficients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HR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9053"/>
            <a:ext cx="4837074" cy="34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3429053"/>
            <a:ext cx="483707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3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Local Model: </a:t>
            </a: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ISMR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oefficients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HR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0"/>
            <a:ext cx="4837074" cy="34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3420000"/>
            <a:ext cx="483707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I. Spatial Distribution of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16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Breast Cancer: ISMR</a:t>
            </a: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75" y="1578858"/>
            <a:ext cx="5827538" cy="4120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8" y="2038806"/>
            <a:ext cx="3657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내용 개체 틀 15"/>
              <p:cNvSpPr txBox="1">
                <a:spLocks/>
              </p:cNvSpPr>
              <p:nvPr/>
            </p:nvSpPr>
            <p:spPr>
              <a:xfrm>
                <a:off x="569958" y="1060179"/>
                <a:ext cx="9026391" cy="408823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q"/>
                </a:pPr>
                <a:r>
                  <a:rPr lang="en-US" altLang="ko-KR" sz="2000" dirty="0" smtClean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Global vs Local: residual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2000" dirty="0" smtClean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)</a:t>
                </a:r>
                <a:endParaRPr lang="en-US" altLang="ko-KR" sz="20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0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내용 개체 틀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58" y="1060179"/>
                <a:ext cx="9026391" cy="4088236"/>
              </a:xfrm>
              <a:prstGeom prst="rect">
                <a:avLst/>
              </a:prstGeom>
              <a:blipFill>
                <a:blip r:embed="rId3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973656"/>
            <a:ext cx="4837074" cy="34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69" y="1973656"/>
            <a:ext cx="4837074" cy="34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06" y="160432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OLS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5431" y="160432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GWR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226777"/>
              </p:ext>
            </p:extLst>
          </p:nvPr>
        </p:nvGraphicFramePr>
        <p:xfrm>
          <a:off x="1613959" y="5393656"/>
          <a:ext cx="660294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722">
                  <a:extLst>
                    <a:ext uri="{9D8B030D-6E8A-4147-A177-3AD203B41FA5}">
                      <a16:colId xmlns:a16="http://schemas.microsoft.com/office/drawing/2014/main" val="405029344"/>
                    </a:ext>
                  </a:extLst>
                </a:gridCol>
                <a:gridCol w="4255129">
                  <a:extLst>
                    <a:ext uri="{9D8B030D-6E8A-4147-A177-3AD203B41FA5}">
                      <a16:colId xmlns:a16="http://schemas.microsoft.com/office/drawing/2014/main" val="1890372109"/>
                    </a:ext>
                  </a:extLst>
                </a:gridCol>
                <a:gridCol w="1137092">
                  <a:extLst>
                    <a:ext uri="{9D8B030D-6E8A-4147-A177-3AD203B41FA5}">
                      <a16:colId xmlns:a16="http://schemas.microsoft.com/office/drawing/2014/main" val="290428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OLS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Breast</a:t>
                      </a:r>
                      <a:r>
                        <a:rPr lang="en-US" altLang="ko-KR" baseline="0" dirty="0" smtClean="0"/>
                        <a:t> cancer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GWR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03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0.186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r>
                        <a:rPr lang="en-US" altLang="ko-KR" baseline="0" dirty="0" smtClean="0"/>
                        <a:t> absolute error (MAE)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0.141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90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Root</a:t>
                      </a:r>
                      <a:r>
                        <a:rPr lang="en-US" altLang="ko-KR" baseline="0" dirty="0" smtClean="0"/>
                        <a:t> mean square error (RMSE)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0.189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7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46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Colorectal Cancer (Male)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Global Model: </a:t>
            </a: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ISMR</a:t>
            </a: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2" y="1719639"/>
            <a:ext cx="51625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 Colorectal Cancer (Male)</a:t>
            </a:r>
            <a:endParaRPr lang="ko-KR" altLang="en-US" sz="16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내용 개체 틀 15"/>
              <p:cNvSpPr txBox="1">
                <a:spLocks/>
              </p:cNvSpPr>
              <p:nvPr/>
            </p:nvSpPr>
            <p:spPr>
              <a:xfrm>
                <a:off x="569958" y="1060179"/>
                <a:ext cx="9026391" cy="408823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q"/>
                </a:pPr>
                <a:r>
                  <a:rPr lang="en-US" altLang="ko-KR" sz="2000" dirty="0" smtClean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Local Model: ISMR</a:t>
                </a: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altLang="ko-KR" sz="1800" dirty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Adaptive bandwidth: 50 neighbors</a:t>
                </a: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US" altLang="ko-KR" sz="1800" dirty="0" smtClean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Overall </a:t>
                </a:r>
                <a:r>
                  <a:rPr lang="en-US" altLang="ko-KR" sz="1800" dirty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adjust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  <a:ea typeface="서울남산체 M" panose="02020603020101020101" pitchFamily="18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 = </a:t>
                </a:r>
                <a:r>
                  <a:rPr lang="en-US" altLang="ko-KR" sz="1800" dirty="0" smtClean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0.331</a:t>
                </a: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457200" lvl="1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0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내용 개체 틀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58" y="1060179"/>
                <a:ext cx="9026391" cy="4088236"/>
              </a:xfrm>
              <a:prstGeom prst="rect">
                <a:avLst/>
              </a:prstGeom>
              <a:blipFill>
                <a:blip r:embed="rId3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42" y="2358000"/>
            <a:ext cx="636457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2. Colorectal Cancer (Male)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Local Model: </a:t>
            </a: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ISMR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oefficients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</a:t>
            </a: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SHR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0"/>
            <a:ext cx="4837074" cy="34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3438415"/>
            <a:ext cx="483707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2. Colorectal Cancer (Male)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Local Model: </a:t>
            </a: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ISMR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oefficients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HR</a:t>
            </a: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0"/>
            <a:ext cx="4837074" cy="34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3438415"/>
            <a:ext cx="483707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5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2. Colorectal Cancer (Male)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Local Model: </a:t>
            </a: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ISMR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oefficients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H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</a:t>
            </a: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9053"/>
            <a:ext cx="4837074" cy="34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3429053"/>
            <a:ext cx="483707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1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2. Colorectal Cancer (Male)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Local Model: </a:t>
            </a: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ISMR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oefficients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HR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53" y="18415"/>
            <a:ext cx="4837074" cy="34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53" y="3438415"/>
            <a:ext cx="483707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8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2. Colorectal Cancer (Male)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Local Model: </a:t>
            </a: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ISMR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oefficients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HR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endParaRPr lang="en-US" altLang="ko-KR" sz="1600" dirty="0" smtClean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1600" dirty="0" err="1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18415"/>
            <a:ext cx="4837074" cy="34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39" y="3438415"/>
            <a:ext cx="483707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2. Colorectal Cancer (Male)</a:t>
            </a:r>
            <a:endParaRPr lang="ko-KR" altLang="en-US" sz="16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내용 개체 틀 15"/>
              <p:cNvSpPr txBox="1">
                <a:spLocks/>
              </p:cNvSpPr>
              <p:nvPr/>
            </p:nvSpPr>
            <p:spPr>
              <a:xfrm>
                <a:off x="569958" y="1060179"/>
                <a:ext cx="9026391" cy="408823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q"/>
                </a:pPr>
                <a:r>
                  <a:rPr lang="en-US" altLang="ko-KR" sz="2000" dirty="0" smtClean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Global vs Local: residual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  <a:cs typeface="Times New Roman" panose="02020603050405020304" pitchFamily="18" charset="0"/>
                      </a:rPr>
                      <m:t>y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서울남산체 M" panose="02020603020101020101" pitchFamily="18" charset="-127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서울남산체 M" panose="02020603020101020101" pitchFamily="18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2000" dirty="0" smtClean="0">
                    <a:latin typeface="Times New Roman" panose="02020603050405020304" pitchFamily="18" charset="0"/>
                    <a:ea typeface="서울남산체 M" panose="02020603020101020101" pitchFamily="18" charset="-127"/>
                    <a:cs typeface="Times New Roman" panose="02020603050405020304" pitchFamily="18" charset="0"/>
                  </a:rPr>
                  <a:t>)</a:t>
                </a:r>
                <a:endParaRPr lang="en-US" altLang="ko-KR" sz="20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altLang="ko-KR" sz="18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000" dirty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  <a:p>
                <a:pPr marL="914400" lvl="2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ko-KR" sz="1600" dirty="0" smtClean="0">
                  <a:latin typeface="Times New Roman" panose="02020603050405020304" pitchFamily="18" charset="0"/>
                  <a:ea typeface="서울남산체 M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내용 개체 틀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58" y="1060179"/>
                <a:ext cx="9026391" cy="4088236"/>
              </a:xfrm>
              <a:prstGeom prst="rect">
                <a:avLst/>
              </a:prstGeom>
              <a:blipFill>
                <a:blip r:embed="rId3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4706" y="160432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OLS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5431" y="160432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GWR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431041"/>
              </p:ext>
            </p:extLst>
          </p:nvPr>
        </p:nvGraphicFramePr>
        <p:xfrm>
          <a:off x="1613959" y="5393656"/>
          <a:ext cx="660294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722">
                  <a:extLst>
                    <a:ext uri="{9D8B030D-6E8A-4147-A177-3AD203B41FA5}">
                      <a16:colId xmlns:a16="http://schemas.microsoft.com/office/drawing/2014/main" val="405029344"/>
                    </a:ext>
                  </a:extLst>
                </a:gridCol>
                <a:gridCol w="4255129">
                  <a:extLst>
                    <a:ext uri="{9D8B030D-6E8A-4147-A177-3AD203B41FA5}">
                      <a16:colId xmlns:a16="http://schemas.microsoft.com/office/drawing/2014/main" val="1890372109"/>
                    </a:ext>
                  </a:extLst>
                </a:gridCol>
                <a:gridCol w="1137092">
                  <a:extLst>
                    <a:ext uri="{9D8B030D-6E8A-4147-A177-3AD203B41FA5}">
                      <a16:colId xmlns:a16="http://schemas.microsoft.com/office/drawing/2014/main" val="290428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OLS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Colorectal</a:t>
                      </a:r>
                      <a:r>
                        <a:rPr lang="en-US" altLang="ko-KR" baseline="0" dirty="0" smtClean="0"/>
                        <a:t> cancer (male)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GWR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003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Mean</a:t>
                      </a:r>
                      <a:r>
                        <a:rPr lang="en-US" altLang="ko-KR" baseline="0" dirty="0" smtClean="0"/>
                        <a:t> absolute error (MAE)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0.189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90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0.514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Root</a:t>
                      </a:r>
                      <a:r>
                        <a:rPr lang="en-US" altLang="ko-KR" baseline="0" dirty="0" smtClean="0"/>
                        <a:t> mean square error (RMSE)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0.369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7113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5" y="1973656"/>
            <a:ext cx="4837074" cy="34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53" y="1973656"/>
            <a:ext cx="4837074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9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/>
          <a:stretch/>
        </p:blipFill>
        <p:spPr>
          <a:xfrm>
            <a:off x="4988457" y="2141299"/>
            <a:ext cx="4798259" cy="3627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8"/>
          <a:stretch/>
        </p:blipFill>
        <p:spPr>
          <a:xfrm>
            <a:off x="87267" y="2141298"/>
            <a:ext cx="4819711" cy="3627897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Spatial distribution of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16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Breast Cancer: ISMR</a:t>
            </a: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4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I. Spatial Distribution of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16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Colorectal Cancer (Male): ISMR</a:t>
            </a: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67" y="1665838"/>
            <a:ext cx="6257646" cy="4424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" y="2087442"/>
            <a:ext cx="3657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2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99" y="2077237"/>
            <a:ext cx="5091657" cy="36000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I. Spatial Distribution of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16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Colorectal Cancer (Male): ISMR</a:t>
            </a:r>
          </a:p>
          <a:p>
            <a:pPr marL="0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237"/>
            <a:ext cx="509165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4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9" r="19303" b="3574"/>
          <a:stretch/>
        </p:blipFill>
        <p:spPr>
          <a:xfrm>
            <a:off x="5220117" y="2174365"/>
            <a:ext cx="4602892" cy="452673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Correlation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Variables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dependent 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variables: ISMR (Breast, Colorectal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-male)</a:t>
            </a: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4 racial variables: 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portion of races</a:t>
            </a: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4 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social variables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2 neighborhood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6574" y="3137165"/>
            <a:ext cx="684349" cy="31466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19365" y="3137166"/>
            <a:ext cx="778798" cy="133899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10954" y="4464891"/>
            <a:ext cx="778798" cy="1158689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119365" y="5623581"/>
            <a:ext cx="778798" cy="660202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3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Explanatory variables</a:t>
            </a:r>
            <a:endParaRPr lang="en-US" altLang="ko-KR" sz="20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BR: the proportion of black population (T0913_BLACK / T0913_TOTPOP)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HR: the proportion of Hispanic population (T0913_HISP / T0913_TOTPOP)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AFFL: affluence score (PCA score)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err="1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SInS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: standardized the proportion of health-insured population (1sd: 0.089%p)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1 unit </a:t>
            </a:r>
            <a:r>
              <a:rPr lang="en-US" altLang="ko-KR" sz="14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increase → increase 0.089%p of health-insured population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err="1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SPoD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standardized 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population density (1sd</a:t>
            </a:r>
            <a:r>
              <a:rPr lang="en-US" altLang="ko-KR" sz="18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: 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4,972.07 people / </a:t>
            </a:r>
            <a:r>
              <a:rPr lang="en-US" altLang="ko-KR" sz="1800" dirty="0" err="1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sq.mi</a:t>
            </a: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)</a:t>
            </a: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2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1 unit increase → increase </a:t>
            </a:r>
            <a:r>
              <a:rPr lang="en-US" altLang="ko-KR" sz="14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around 5 thousand people per square mile.</a:t>
            </a:r>
            <a:endParaRPr lang="en-US" altLang="ko-KR" sz="14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4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6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Explanatory variables</a:t>
            </a:r>
            <a:endParaRPr lang="en-US" altLang="ko-KR" sz="20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BR: the proportion of black population (T0913_BLACK / T0913_TOTPOP)</a:t>
            </a: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4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00" y="2018923"/>
            <a:ext cx="636457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Breast Cancer</a:t>
            </a:r>
            <a:endParaRPr lang="ko-KR" altLang="en-US" sz="1600" b="0" dirty="0"/>
          </a:p>
        </p:txBody>
      </p:sp>
      <p:sp>
        <p:nvSpPr>
          <p:cNvPr id="27" name="내용 개체 틀 15"/>
          <p:cNvSpPr txBox="1">
            <a:spLocks/>
          </p:cNvSpPr>
          <p:nvPr/>
        </p:nvSpPr>
        <p:spPr>
          <a:xfrm>
            <a:off x="569958" y="1060179"/>
            <a:ext cx="9026391" cy="40882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altLang="ko-KR" sz="20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Explanatory variables</a:t>
            </a:r>
            <a:endParaRPr lang="en-US" altLang="ko-KR" sz="20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800" dirty="0" smtClean="0">
                <a:latin typeface="Times New Roman" panose="02020603050405020304" pitchFamily="18" charset="0"/>
                <a:ea typeface="서울남산체 M" panose="02020603020101020101" pitchFamily="18" charset="-127"/>
                <a:cs typeface="Times New Roman" panose="02020603050405020304" pitchFamily="18" charset="0"/>
              </a:rPr>
              <a:t>HR: the proportion of Hispanic population (T0913_HISP / T0913_TOTPOP)</a:t>
            </a: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4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8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000" dirty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  <a:p>
            <a:pPr marL="914400" lvl="2" indent="0" latinLnBrk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dirty="0" smtClean="0">
              <a:latin typeface="Times New Roman" panose="02020603050405020304" pitchFamily="18" charset="0"/>
              <a:ea typeface="서울남산체 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11" y="2000816"/>
            <a:ext cx="636457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6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>
              <a:lumMod val="65000"/>
              <a:lumOff val="35000"/>
            </a:schemeClr>
          </a:solidFill>
          <a:headEnd type="oval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82113</TotalTime>
  <Words>593</Words>
  <Application>Microsoft Office PowerPoint</Application>
  <PresentationFormat>사용자 지정</PresentationFormat>
  <Paragraphs>409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맑은 고딕</vt:lpstr>
      <vt:lpstr>서울남산체 M</vt:lpstr>
      <vt:lpstr>Arial</vt:lpstr>
      <vt:lpstr>Cambria Math</vt:lpstr>
      <vt:lpstr>Helvetica</vt:lpstr>
      <vt:lpstr>Rockwell</vt:lpstr>
      <vt:lpstr>Segoe UI</vt:lpstr>
      <vt:lpstr>Times New Roman</vt:lpstr>
      <vt:lpstr>Wingdings</vt:lpstr>
      <vt:lpstr>1_Office 테마</vt:lpstr>
      <vt:lpstr>Analysis on Cancer Data in California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lgcns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IoTU</dc:creator>
  <cp:lastModifiedBy>Windows User</cp:lastModifiedBy>
  <cp:revision>5206</cp:revision>
  <cp:lastPrinted>2015-02-05T04:46:14Z</cp:lastPrinted>
  <dcterms:created xsi:type="dcterms:W3CDTF">2012-09-27T07:33:21Z</dcterms:created>
  <dcterms:modified xsi:type="dcterms:W3CDTF">2018-02-28T08:29:55Z</dcterms:modified>
</cp:coreProperties>
</file>